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6858000" cx="9144000"/>
  <p:notesSz cx="6858000" cy="9144000"/>
  <p:embeddedFontLst>
    <p:embeddedFont>
      <p:font typeface="Fira Sans Black"/>
      <p:bold r:id="rId66"/>
      <p:boldItalic r:id="rId67"/>
    </p:embeddedFont>
    <p:embeddedFont>
      <p:font typeface="Fira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FiraSans-boldItalic.fntdata"/><Relationship Id="rId70" Type="http://schemas.openxmlformats.org/officeDocument/2006/relationships/font" Target="fonts/Fira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FiraSansBlack-bold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FiraSans-regular.fntdata"/><Relationship Id="rId23" Type="http://schemas.openxmlformats.org/officeDocument/2006/relationships/slide" Target="slides/slide18.xml"/><Relationship Id="rId67" Type="http://schemas.openxmlformats.org/officeDocument/2006/relationships/font" Target="fonts/FiraSansBlack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Fira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b248d5a2e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b248d5a2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b248d5a2e_4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b248d5a2e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9b248d5a2e_4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9b248d5a2e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9b248d5a2e_4_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9b248d5a2e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9b248d5a2e_4_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9b248d5a2e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b248d5a2e_4_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b248d5a2e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b248d5a2e_4_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b248d5a2e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9b248d5a2e_4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9b248d5a2e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9b248d5a2e_0_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9b248d5a2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b7c5fb620_0_2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b7c5fb62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9a65e58059_0_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9a65e5805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9b7c5fb620_0_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9b7c5fb6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7c5fb620_0_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7c5fb62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b7c5fb620_0_6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9b7c5fb62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9a65e58059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9a65e5805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first of all, we had to decide, what should the website look like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9a65e58059_0_16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9a65e5805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 we made a quick sketch in figma. then it was time to pick the colors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9a65e58059_0_1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9a65e5805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like good designers we got our color wheel out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9a65e58059_0_20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9a65e5805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carefully handpicked four colors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9a65e58059_0_2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9a65e5805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chose the right shades, and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9a65e58059_0_1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9a65e5805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ended up with the most basic “chat </a:t>
            </a:r>
            <a:r>
              <a:rPr lang="it"/>
              <a:t>messaging app blue” we could have chosen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but that’s okay, because one of the features of our amazing website will be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a65e58059_0_2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a65e58059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Themes! customize the app and make it unique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9a65e58059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9a65e5805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9b248d5a2e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9b248d5a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9b7c5fb620_0_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9b7c5fb62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9b248d5a2e_0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9b248d5a2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9a65e58059_0_2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9a65e5805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9a65e58059_0_1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9a65e5805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9a65e58059_0_1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9a65e5805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9b7c5fb620_0_7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9b7c5fb62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9b7c5fb620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9b7c5fb62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9b7c5fb620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9b7c5fb62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9b7c5fb620_0_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9b7c5fb62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a65e58059_0_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a65e5805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9b7c5fb620_0_1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9b7c5fb62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9b7c5fb620_0_1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9b7c5fb62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9b7c5fb620_0_1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9b7c5fb62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9b7c5fb620_0_1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9b7c5fb62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9b7c5fb620_0_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9b7c5fb62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9b248d5a2e_0_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9b248d5a2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9b7c5fb620_0_1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9b7c5fb62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9b248d5a2e_4_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9b248d5a2e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9b7c5fb620_0_20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9b7c5fb62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9b7c5fb620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9b7c5fb62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9a65e58059_0_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9a65e5805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9b7c5fb620_1_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9b7c5fb620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9b7c5fb620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9b7c5fb62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b7c5fb620_0_21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9b7c5fb62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9b7c5fb620_0_2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9b7c5fb62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9b7c5fb620_0_2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9b7c5fb62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9b7c5fb620_0_2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9b7c5fb62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9b7c5fb620_0_2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9b7c5fb62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9b7c5fb620_0_2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9b7c5fb62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9b7c5fb620_0_2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9b7c5fb62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9b7c5fb620_0_2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9b7c5fb620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9a65e58059_0_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9a65e5805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9b248d5a2e_4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9b248d5a2e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a65e58059_0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9a65e5805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a65e58059_0_15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a65e5805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 we did quite a lot of planning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a65e58059_0_1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a65e5805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and i mean a lot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5100858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644400"/>
            <a:ext cx="45783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71750" y="3047250"/>
            <a:ext cx="7600500" cy="7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 Black"/>
              <a:buNone/>
              <a:defRPr sz="28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 sz="2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"/>
              <a:buChar char="●"/>
              <a:defRPr sz="1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●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7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oM3wk9tb3GtkSWpHVoi6JvlY4_Oozfrn/view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53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hyperlink" Target="http://drive.google.com/file/d/10nTzhwYMmGwULzMGrqJU5fFil1D-r1Pz/view" TargetMode="External"/><Relationship Id="rId10" Type="http://schemas.openxmlformats.org/officeDocument/2006/relationships/image" Target="../media/image38.png"/><Relationship Id="rId9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drive.google.com/file/d/1k-bxSp96NzkRS--SGVetYfkdol4Ig1WD/view" TargetMode="External"/><Relationship Id="rId4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hyperlink" Target="http://drive.google.com/file/d/16P_TGwhLvuvvGWjdgknuoj3NUFR2XTZR/view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hyperlink" Target="http://drive.google.com/file/d/1_Wa1OBEGAisJuDD-DfvwqlYkW5Gv7oAj/view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rive.google.com/file/d/1ltpZ7ZGmfIQCsSeqnjBcL3-f4Z3UPzz6/view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31.png"/><Relationship Id="rId6" Type="http://schemas.openxmlformats.org/officeDocument/2006/relationships/image" Target="../media/image46.png"/><Relationship Id="rId7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7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11" Type="http://schemas.openxmlformats.org/officeDocument/2006/relationships/image" Target="../media/image52.png"/><Relationship Id="rId10" Type="http://schemas.openxmlformats.org/officeDocument/2006/relationships/image" Target="../media/image41.png"/><Relationship Id="rId9" Type="http://schemas.openxmlformats.org/officeDocument/2006/relationships/image" Target="../media/image55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1.jp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1" Type="http://schemas.openxmlformats.org/officeDocument/2006/relationships/image" Target="../media/image14.png"/><Relationship Id="rId10" Type="http://schemas.openxmlformats.org/officeDocument/2006/relationships/image" Target="../media/image15.png"/><Relationship Id="rId12" Type="http://schemas.openxmlformats.org/officeDocument/2006/relationships/image" Target="../media/image13.png"/><Relationship Id="rId9" Type="http://schemas.openxmlformats.org/officeDocument/2006/relationships/image" Target="../media/image29.png"/><Relationship Id="rId5" Type="http://schemas.openxmlformats.org/officeDocument/2006/relationships/image" Target="../media/image18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450" y="0"/>
            <a:ext cx="102869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SA3 </a:t>
            </a:r>
            <a:r>
              <a:rPr lang="it" sz="7000"/>
              <a:t>Final Project</a:t>
            </a:r>
            <a:endParaRPr sz="70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5100858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Milestone 1: MVP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milestone</a:t>
            </a:r>
            <a:endParaRPr sz="5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milestone</a:t>
            </a:r>
            <a:endParaRPr sz="5500"/>
          </a:p>
        </p:txBody>
      </p:sp>
      <p:sp>
        <p:nvSpPr>
          <p:cNvPr id="145" name="Google Shape;145;p23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/>
              <a:t>Organize our team, our repo and our project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milestone</a:t>
            </a:r>
            <a:endParaRPr sz="5500"/>
          </a:p>
        </p:txBody>
      </p:sp>
      <p:sp>
        <p:nvSpPr>
          <p:cNvPr id="151" name="Google Shape;151;p24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Organize our team, our repo and our project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Plan the development for a MVP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milestone</a:t>
            </a:r>
            <a:endParaRPr sz="5500"/>
          </a:p>
        </p:txBody>
      </p:sp>
      <p:sp>
        <p:nvSpPr>
          <p:cNvPr id="157" name="Google Shape;157;p25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Organize our team, our repo and our project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Plan the development for a MVP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Layout / views ready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milestone</a:t>
            </a:r>
            <a:endParaRPr sz="5500"/>
          </a:p>
        </p:txBody>
      </p:sp>
      <p:sp>
        <p:nvSpPr>
          <p:cNvPr id="163" name="Google Shape;163;p26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Organize our team, our repo and our project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Plan the development for a MVP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Layout / views ready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Set up the database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milestone</a:t>
            </a:r>
            <a:endParaRPr sz="5500"/>
          </a:p>
        </p:txBody>
      </p:sp>
      <p:sp>
        <p:nvSpPr>
          <p:cNvPr id="169" name="Google Shape;169;p27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Organize our team, our repo and our project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Plan the development for a MVP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Layout / views ready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Set up the database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Set up the routes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milestone</a:t>
            </a:r>
            <a:endParaRPr sz="5500"/>
          </a:p>
        </p:txBody>
      </p:sp>
      <p:sp>
        <p:nvSpPr>
          <p:cNvPr id="175" name="Google Shape;175;p28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Organize our team, our repo and our project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Plan the development for a MVP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Layout / views ready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Set up the database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Set up the routes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Set up the authentication system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milestone</a:t>
            </a:r>
            <a:endParaRPr sz="5500"/>
          </a:p>
        </p:txBody>
      </p:sp>
      <p:sp>
        <p:nvSpPr>
          <p:cNvPr id="181" name="Google Shape;181;p29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Organize our team, our repo and our project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Plan the development for a MVP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Layout / views ready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Set up the database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Set up the routes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Set up the authentication system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900"/>
              <a:t>Choose the roles</a:t>
            </a:r>
            <a:endParaRPr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311700" y="335958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rgbClr val="FFFFFF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Roles</a:t>
            </a:r>
            <a:endParaRPr sz="5000">
              <a:solidFill>
                <a:srgbClr val="FFFFFF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42644" l="21452" r="32999" t="0"/>
          <a:stretch/>
        </p:blipFill>
        <p:spPr>
          <a:xfrm>
            <a:off x="1048250" y="4069375"/>
            <a:ext cx="1812250" cy="171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4">
            <a:alphaModFix/>
          </a:blip>
          <a:srcRect b="39995" l="25448" r="16543" t="17559"/>
          <a:stretch/>
        </p:blipFill>
        <p:spPr>
          <a:xfrm>
            <a:off x="4907913" y="1763400"/>
            <a:ext cx="1812250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 rotWithShape="1">
          <a:blip r:embed="rId5">
            <a:alphaModFix/>
          </a:blip>
          <a:srcRect b="47861" l="13736" r="18296" t="16999"/>
          <a:stretch/>
        </p:blipFill>
        <p:spPr>
          <a:xfrm>
            <a:off x="2302388" y="1763400"/>
            <a:ext cx="1812249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 rotWithShape="1">
          <a:blip r:embed="rId6">
            <a:alphaModFix/>
          </a:blip>
          <a:srcRect b="25898" l="0" r="0" t="0"/>
          <a:stretch/>
        </p:blipFill>
        <p:spPr>
          <a:xfrm>
            <a:off x="6210675" y="4069375"/>
            <a:ext cx="1812249" cy="1711523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1048249" y="5878025"/>
            <a:ext cx="18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Authentication / project manager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2302362" y="3572050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Front end / layout</a:t>
            </a: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4907887" y="3549088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Routes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7">
            <a:alphaModFix/>
          </a:blip>
          <a:srcRect b="18365" l="0" r="0" t="28493"/>
          <a:stretch/>
        </p:blipFill>
        <p:spPr>
          <a:xfrm>
            <a:off x="3605125" y="4069375"/>
            <a:ext cx="1812224" cy="1711523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3605124" y="5878025"/>
            <a:ext cx="181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Database / back end wizard</a:t>
            </a:r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6186324" y="5923938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Socket / customer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 title="WhatsApp-Audio-2022-11-28-at-13.24.55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2850" y="5966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62762" y="0"/>
            <a:ext cx="1026952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project manager</a:t>
            </a:r>
            <a:endParaRPr sz="7000"/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9438" y="866063"/>
            <a:ext cx="4725224" cy="4725224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562400" y="2520663"/>
            <a:ext cx="129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Your data</a:t>
            </a:r>
            <a:endParaRPr sz="4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22" y="978222"/>
            <a:ext cx="4901574" cy="490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11" name="Google Shape;211;p32"/>
          <p:cNvGrpSpPr/>
          <p:nvPr/>
        </p:nvGrpSpPr>
        <p:grpSpPr>
          <a:xfrm>
            <a:off x="3040425" y="416922"/>
            <a:ext cx="3063142" cy="6024159"/>
            <a:chOff x="4204325" y="-279775"/>
            <a:chExt cx="2592149" cy="5097875"/>
          </a:xfrm>
        </p:grpSpPr>
        <p:pic>
          <p:nvPicPr>
            <p:cNvPr id="212" name="Google Shape;212;p32"/>
            <p:cNvPicPr preferRelativeResize="0"/>
            <p:nvPr/>
          </p:nvPicPr>
          <p:blipFill rotWithShape="1">
            <a:blip r:embed="rId5">
              <a:alphaModFix/>
            </a:blip>
            <a:srcRect b="34901" l="19841" r="65496" t="27553"/>
            <a:stretch/>
          </p:blipFill>
          <p:spPr>
            <a:xfrm>
              <a:off x="4204325" y="-279775"/>
              <a:ext cx="2592149" cy="414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2"/>
            <p:cNvPicPr preferRelativeResize="0"/>
            <p:nvPr/>
          </p:nvPicPr>
          <p:blipFill rotWithShape="1">
            <a:blip r:embed="rId6">
              <a:alphaModFix/>
            </a:blip>
            <a:srcRect b="31815" l="19900" r="65401" t="57239"/>
            <a:stretch/>
          </p:blipFill>
          <p:spPr>
            <a:xfrm>
              <a:off x="4204325" y="3611725"/>
              <a:ext cx="2592149" cy="1206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32"/>
          <p:cNvSpPr/>
          <p:nvPr/>
        </p:nvSpPr>
        <p:spPr>
          <a:xfrm>
            <a:off x="3438525" y="1800225"/>
            <a:ext cx="457200" cy="285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2"/>
          <p:cNvSpPr/>
          <p:nvPr/>
        </p:nvSpPr>
        <p:spPr>
          <a:xfrm>
            <a:off x="3438525" y="2524125"/>
            <a:ext cx="561900" cy="2859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2"/>
          <p:cNvSpPr txBox="1"/>
          <p:nvPr/>
        </p:nvSpPr>
        <p:spPr>
          <a:xfrm>
            <a:off x="228600" y="1435275"/>
            <a:ext cx="200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milestone releases</a:t>
            </a:r>
            <a:endParaRPr sz="27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6372225" y="2159175"/>
            <a:ext cx="2533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keeps track of development</a:t>
            </a:r>
            <a:endParaRPr sz="27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3438525" y="3248025"/>
            <a:ext cx="1733400" cy="2486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2"/>
          <p:cNvSpPr/>
          <p:nvPr/>
        </p:nvSpPr>
        <p:spPr>
          <a:xfrm>
            <a:off x="2672665" y="2627574"/>
            <a:ext cx="756325" cy="1058600"/>
          </a:xfrm>
          <a:custGeom>
            <a:rect b="b" l="l" r="r" t="t"/>
            <a:pathLst>
              <a:path extrusionOk="0" h="42344" w="30253">
                <a:moveTo>
                  <a:pt x="30253" y="42344"/>
                </a:moveTo>
                <a:cubicBezTo>
                  <a:pt x="18405" y="40369"/>
                  <a:pt x="1241" y="34494"/>
                  <a:pt x="154" y="22532"/>
                </a:cubicBezTo>
                <a:cubicBezTo>
                  <a:pt x="-464" y="15739"/>
                  <a:pt x="2963" y="7797"/>
                  <a:pt x="8536" y="3863"/>
                </a:cubicBezTo>
                <a:cubicBezTo>
                  <a:pt x="14234" y="-159"/>
                  <a:pt x="22135" y="53"/>
                  <a:pt x="29110" y="53"/>
                </a:cubicBezTo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33"/>
          <p:cNvGrpSpPr/>
          <p:nvPr/>
        </p:nvGrpSpPr>
        <p:grpSpPr>
          <a:xfrm>
            <a:off x="1685297" y="1666853"/>
            <a:ext cx="1587998" cy="1397434"/>
            <a:chOff x="1856053" y="2303922"/>
            <a:chExt cx="1509073" cy="1327981"/>
          </a:xfrm>
        </p:grpSpPr>
        <p:sp>
          <p:nvSpPr>
            <p:cNvPr id="225" name="Google Shape;225;p33"/>
            <p:cNvSpPr/>
            <p:nvPr/>
          </p:nvSpPr>
          <p:spPr>
            <a:xfrm>
              <a:off x="2038350" y="2419350"/>
              <a:ext cx="1104900" cy="1104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56053" y="2303922"/>
              <a:ext cx="1509073" cy="1327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" name="Google Shape;227;p33" title="michele2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850" y="5966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68626" y="1666875"/>
            <a:ext cx="1397375" cy="139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1325" y="1666876"/>
            <a:ext cx="1397375" cy="139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>
            <a:off x="2762313" y="333375"/>
            <a:ext cx="381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Tools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1138" y="4244725"/>
            <a:ext cx="1588000" cy="15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 rotWithShape="1">
          <a:blip r:embed="rId10">
            <a:alphaModFix/>
          </a:blip>
          <a:srcRect b="54320" l="4144" r="79062" t="23108"/>
          <a:stretch/>
        </p:blipFill>
        <p:spPr>
          <a:xfrm>
            <a:off x="4509462" y="3882000"/>
            <a:ext cx="2754048" cy="23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9" name="Google Shape;239;p34"/>
          <p:cNvSpPr txBox="1"/>
          <p:nvPr/>
        </p:nvSpPr>
        <p:spPr>
          <a:xfrm>
            <a:off x="2762313" y="333375"/>
            <a:ext cx="381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Actions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  <p:sp>
        <p:nvSpPr>
          <p:cNvPr id="240" name="Google Shape;240;p34"/>
          <p:cNvSpPr txBox="1"/>
          <p:nvPr/>
        </p:nvSpPr>
        <p:spPr>
          <a:xfrm>
            <a:off x="1143000" y="2274600"/>
            <a:ext cx="685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Fira Sans"/>
              <a:buAutoNum type="arabicPeriod"/>
            </a:pPr>
            <a:r>
              <a:rPr b="1" lang="it" sz="4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Consistent code style</a:t>
            </a:r>
            <a:endParaRPr b="1" sz="4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207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Fira Sans"/>
              <a:buAutoNum type="arabicPeriod"/>
            </a:pPr>
            <a:r>
              <a:rPr b="1" lang="it" sz="4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Spot errors early</a:t>
            </a:r>
            <a:endParaRPr b="1" sz="4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-1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frontend</a:t>
            </a:r>
            <a:endParaRPr sz="7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 rotWithShape="1">
          <a:blip r:embed="rId3">
            <a:alphaModFix/>
          </a:blip>
          <a:srcRect b="10254" l="14092" r="17433" t="12003"/>
          <a:stretch/>
        </p:blipFill>
        <p:spPr>
          <a:xfrm>
            <a:off x="815288" y="763325"/>
            <a:ext cx="7513426" cy="533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/>
          <p:nvPr/>
        </p:nvSpPr>
        <p:spPr>
          <a:xfrm>
            <a:off x="2773825" y="1663875"/>
            <a:ext cx="3698100" cy="3698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7"/>
          <p:cNvSpPr/>
          <p:nvPr/>
        </p:nvSpPr>
        <p:spPr>
          <a:xfrm>
            <a:off x="4131513" y="1202675"/>
            <a:ext cx="927300" cy="927300"/>
          </a:xfrm>
          <a:prstGeom prst="ellipse">
            <a:avLst/>
          </a:prstGeom>
          <a:solidFill>
            <a:srgbClr val="FEF2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2525463" y="3968800"/>
            <a:ext cx="927300" cy="927300"/>
          </a:xfrm>
          <a:prstGeom prst="ellipse">
            <a:avLst/>
          </a:prstGeom>
          <a:solidFill>
            <a:srgbClr val="00AD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5691213" y="3968800"/>
            <a:ext cx="927300" cy="927300"/>
          </a:xfrm>
          <a:prstGeom prst="ellipse">
            <a:avLst/>
          </a:prstGeom>
          <a:solidFill>
            <a:srgbClr val="ED008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5795123" y="2173275"/>
            <a:ext cx="814200" cy="814200"/>
          </a:xfrm>
          <a:prstGeom prst="ellipse">
            <a:avLst/>
          </a:prstGeom>
          <a:solidFill>
            <a:srgbClr val="EE1C25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4220048" y="4896100"/>
            <a:ext cx="814200" cy="814200"/>
          </a:xfrm>
          <a:prstGeom prst="ellipse">
            <a:avLst/>
          </a:prstGeom>
          <a:solidFill>
            <a:srgbClr val="2E319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2638586" y="2201925"/>
            <a:ext cx="814200" cy="814200"/>
          </a:xfrm>
          <a:prstGeom prst="ellipse">
            <a:avLst/>
          </a:prstGeom>
          <a:solidFill>
            <a:srgbClr val="00A65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7"/>
          <p:cNvSpPr/>
          <p:nvPr/>
        </p:nvSpPr>
        <p:spPr>
          <a:xfrm>
            <a:off x="5285729" y="4852575"/>
            <a:ext cx="509400" cy="509400"/>
          </a:xfrm>
          <a:prstGeom prst="ellipse">
            <a:avLst/>
          </a:prstGeom>
          <a:solidFill>
            <a:srgbClr val="89288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3403204" y="4852575"/>
            <a:ext cx="509400" cy="509400"/>
          </a:xfrm>
          <a:prstGeom prst="ellipse">
            <a:avLst/>
          </a:prstGeom>
          <a:solidFill>
            <a:srgbClr val="006C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7"/>
          <p:cNvSpPr/>
          <p:nvPr/>
        </p:nvSpPr>
        <p:spPr>
          <a:xfrm>
            <a:off x="6237004" y="3223438"/>
            <a:ext cx="509400" cy="509400"/>
          </a:xfrm>
          <a:prstGeom prst="ellipse">
            <a:avLst/>
          </a:prstGeom>
          <a:solidFill>
            <a:srgbClr val="ED155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/>
          <p:nvPr/>
        </p:nvSpPr>
        <p:spPr>
          <a:xfrm>
            <a:off x="5277754" y="1663875"/>
            <a:ext cx="509400" cy="509400"/>
          </a:xfrm>
          <a:prstGeom prst="ellipse">
            <a:avLst/>
          </a:prstGeom>
          <a:solidFill>
            <a:srgbClr val="F68C1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2525479" y="3258225"/>
            <a:ext cx="509400" cy="509400"/>
          </a:xfrm>
          <a:prstGeom prst="ellipse">
            <a:avLst/>
          </a:prstGeom>
          <a:solidFill>
            <a:srgbClr val="00A99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/>
          <p:nvPr/>
        </p:nvSpPr>
        <p:spPr>
          <a:xfrm>
            <a:off x="3403204" y="1733450"/>
            <a:ext cx="509400" cy="509400"/>
          </a:xfrm>
          <a:prstGeom prst="ellipse">
            <a:avLst/>
          </a:prstGeom>
          <a:solidFill>
            <a:srgbClr val="80C34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/>
          <p:nvPr/>
        </p:nvSpPr>
        <p:spPr>
          <a:xfrm>
            <a:off x="2773825" y="1663875"/>
            <a:ext cx="3698100" cy="3698100"/>
          </a:xfrm>
          <a:prstGeom prst="ellipse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/>
          <p:nvPr/>
        </p:nvSpPr>
        <p:spPr>
          <a:xfrm>
            <a:off x="4131513" y="1202675"/>
            <a:ext cx="927300" cy="927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/>
          <p:nvPr/>
        </p:nvSpPr>
        <p:spPr>
          <a:xfrm>
            <a:off x="2525463" y="3968800"/>
            <a:ext cx="927300" cy="927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/>
          <p:nvPr/>
        </p:nvSpPr>
        <p:spPr>
          <a:xfrm>
            <a:off x="5691213" y="3968800"/>
            <a:ext cx="927300" cy="9273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/>
          <p:nvPr/>
        </p:nvSpPr>
        <p:spPr>
          <a:xfrm>
            <a:off x="5795123" y="2173275"/>
            <a:ext cx="814200" cy="81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8"/>
          <p:cNvSpPr/>
          <p:nvPr/>
        </p:nvSpPr>
        <p:spPr>
          <a:xfrm>
            <a:off x="4220048" y="4896100"/>
            <a:ext cx="814200" cy="81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/>
          <p:nvPr/>
        </p:nvSpPr>
        <p:spPr>
          <a:xfrm>
            <a:off x="2638586" y="2201925"/>
            <a:ext cx="814200" cy="8142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8"/>
          <p:cNvSpPr/>
          <p:nvPr/>
        </p:nvSpPr>
        <p:spPr>
          <a:xfrm>
            <a:off x="5285729" y="4852575"/>
            <a:ext cx="509400" cy="50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8"/>
          <p:cNvSpPr/>
          <p:nvPr/>
        </p:nvSpPr>
        <p:spPr>
          <a:xfrm>
            <a:off x="3403204" y="1733450"/>
            <a:ext cx="509400" cy="5094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8"/>
          <p:cNvSpPr/>
          <p:nvPr/>
        </p:nvSpPr>
        <p:spPr>
          <a:xfrm>
            <a:off x="3403204" y="4852575"/>
            <a:ext cx="509400" cy="509400"/>
          </a:xfrm>
          <a:prstGeom prst="ellipse">
            <a:avLst/>
          </a:prstGeom>
          <a:solidFill>
            <a:srgbClr val="006CB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6237004" y="3223438"/>
            <a:ext cx="509400" cy="509400"/>
          </a:xfrm>
          <a:prstGeom prst="ellipse">
            <a:avLst/>
          </a:prstGeom>
          <a:solidFill>
            <a:srgbClr val="ED155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8"/>
          <p:cNvSpPr/>
          <p:nvPr/>
        </p:nvSpPr>
        <p:spPr>
          <a:xfrm>
            <a:off x="5277754" y="1663875"/>
            <a:ext cx="509400" cy="509400"/>
          </a:xfrm>
          <a:prstGeom prst="ellipse">
            <a:avLst/>
          </a:prstGeom>
          <a:solidFill>
            <a:srgbClr val="F68C1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2525479" y="3258225"/>
            <a:ext cx="509400" cy="509400"/>
          </a:xfrm>
          <a:prstGeom prst="ellipse">
            <a:avLst/>
          </a:prstGeom>
          <a:solidFill>
            <a:srgbClr val="00A99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9"/>
          <p:cNvPicPr preferRelativeResize="0"/>
          <p:nvPr/>
        </p:nvPicPr>
        <p:blipFill rotWithShape="1">
          <a:blip r:embed="rId3">
            <a:alphaModFix/>
          </a:blip>
          <a:srcRect b="20530" l="23729" r="37247" t="30715"/>
          <a:stretch/>
        </p:blipFill>
        <p:spPr>
          <a:xfrm>
            <a:off x="2437862" y="1814450"/>
            <a:ext cx="4268275" cy="33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 rotWithShape="1">
          <a:blip r:embed="rId3">
            <a:alphaModFix/>
          </a:blip>
          <a:srcRect b="7743" l="14077" r="17452" t="14514"/>
          <a:stretch/>
        </p:blipFill>
        <p:spPr>
          <a:xfrm>
            <a:off x="815287" y="763325"/>
            <a:ext cx="7513426" cy="533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themes</a:t>
            </a:r>
            <a:endParaRPr sz="7000"/>
          </a:p>
        </p:txBody>
      </p:sp>
      <p:sp>
        <p:nvSpPr>
          <p:cNvPr id="302" name="Google Shape;302;p41"/>
          <p:cNvSpPr txBox="1"/>
          <p:nvPr/>
        </p:nvSpPr>
        <p:spPr>
          <a:xfrm>
            <a:off x="2361900" y="3916575"/>
            <a:ext cx="44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(to be added sometime in the future)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-39950"/>
            <a:ext cx="10287001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650" y="1534650"/>
            <a:ext cx="3788700" cy="378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3772" r="0" t="8450"/>
          <a:stretch/>
        </p:blipFill>
        <p:spPr>
          <a:xfrm>
            <a:off x="319088" y="900113"/>
            <a:ext cx="8505826" cy="50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5" title="Screencast da 27-11-2022 22:14:31.web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idx="1" type="body"/>
          </p:nvPr>
        </p:nvSpPr>
        <p:spPr>
          <a:xfrm>
            <a:off x="6397925" y="351700"/>
            <a:ext cx="2511000" cy="6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nico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Backend + Customer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1. Socket scheme (on working) for the next milestone.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2.  Create and setting up  the folder structure for the github repo.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3. Give feedback about frontend and about the backend solution and testing for issues.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6"/>
          <p:cNvSpPr txBox="1"/>
          <p:nvPr>
            <p:ph idx="1" type="body"/>
          </p:nvPr>
        </p:nvSpPr>
        <p:spPr>
          <a:xfrm>
            <a:off x="2069069" y="351700"/>
            <a:ext cx="1567500" cy="6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Loredana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Backend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Routes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Create and handle the routes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1. Decided the route structure with the team.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2. Implemented the server routes.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3. Interacted with the database using Mongoose.</a:t>
            </a:r>
            <a:endParaRPr/>
          </a:p>
        </p:txBody>
      </p:sp>
      <p:sp>
        <p:nvSpPr>
          <p:cNvPr id="328" name="Google Shape;328;p46"/>
          <p:cNvSpPr txBox="1"/>
          <p:nvPr>
            <p:ph idx="1" type="body"/>
          </p:nvPr>
        </p:nvSpPr>
        <p:spPr>
          <a:xfrm>
            <a:off x="3826438" y="351700"/>
            <a:ext cx="1567500" cy="6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jeff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it"/>
              <a:t>Backend + database: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it"/>
              <a:t>- ER database schema to define entities and interaction in a entity-relation database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it"/>
              <a:t>- conversion in a mongodb supported scheme for NOSQL document oriented database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it"/>
              <a:t>- defining the api for the interaction of the backend and the records stored through classes and then ORM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- ORM Mongoose chosen to abstract database interaction with the collection, by defining entities as Models (through Schema entity declaration and definition with type support) </a:t>
            </a:r>
            <a:endParaRPr/>
          </a:p>
        </p:txBody>
      </p:sp>
      <p:sp>
        <p:nvSpPr>
          <p:cNvPr id="329" name="Google Shape;329;p46"/>
          <p:cNvSpPr txBox="1"/>
          <p:nvPr>
            <p:ph idx="1" type="body"/>
          </p:nvPr>
        </p:nvSpPr>
        <p:spPr>
          <a:xfrm>
            <a:off x="311700" y="351700"/>
            <a:ext cx="1567500" cy="6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Michele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Backend + Planning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Authentication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1. Planned with the team the project organization (work in progress)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/>
              <a:t>2. Organized the github repository and the project tools, with CI and code quality checks.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3. Implemented an authentication and authorization system with JWT and refresh tokens.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-1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backend</a:t>
            </a:r>
            <a:endParaRPr sz="7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686633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authentication</a:t>
            </a:r>
            <a:endParaRPr sz="7000"/>
          </a:p>
        </p:txBody>
      </p:sp>
      <p:pic>
        <p:nvPicPr>
          <p:cNvPr id="342" name="Google Shape;342;p48" title="michele3 (mp3cut.net)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850" y="5966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9" name="Google Shape;349;p49"/>
          <p:cNvSpPr txBox="1"/>
          <p:nvPr/>
        </p:nvSpPr>
        <p:spPr>
          <a:xfrm>
            <a:off x="504750" y="333375"/>
            <a:ext cx="8134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JWT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JSON Web Token </a:t>
            </a:r>
            <a:endParaRPr b="1" sz="4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0" name="Google Shape;350;p49"/>
          <p:cNvSpPr txBox="1"/>
          <p:nvPr/>
        </p:nvSpPr>
        <p:spPr>
          <a:xfrm>
            <a:off x="504750" y="2409525"/>
            <a:ext cx="8134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ccess token </a:t>
            </a: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is</a:t>
            </a:r>
            <a:r>
              <a:rPr b="1"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" sz="33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inaccessible</a:t>
            </a:r>
            <a:r>
              <a:rPr b="1"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by the client</a:t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/>
        </p:nvSpPr>
        <p:spPr>
          <a:xfrm>
            <a:off x="504750" y="333375"/>
            <a:ext cx="8134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JWT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JSON Web Token </a:t>
            </a:r>
            <a:endParaRPr b="1" sz="4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7" name="Google Shape;357;p50"/>
          <p:cNvSpPr txBox="1"/>
          <p:nvPr/>
        </p:nvSpPr>
        <p:spPr>
          <a:xfrm>
            <a:off x="504750" y="2409525"/>
            <a:ext cx="81345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Access token is</a:t>
            </a:r>
            <a:r>
              <a:rPr b="1"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" sz="33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inaccessible</a:t>
            </a:r>
            <a:r>
              <a:rPr b="1"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by the client</a:t>
            </a:r>
            <a:endParaRPr sz="3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Short token lifespan -&gt; high security</a:t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3" name="Google Shape;363;p51"/>
          <p:cNvSpPr txBox="1"/>
          <p:nvPr/>
        </p:nvSpPr>
        <p:spPr>
          <a:xfrm>
            <a:off x="504750" y="333375"/>
            <a:ext cx="8134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JWT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JSON Web Token </a:t>
            </a:r>
            <a:endParaRPr b="1" sz="4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" name="Google Shape;364;p51"/>
          <p:cNvSpPr txBox="1"/>
          <p:nvPr/>
        </p:nvSpPr>
        <p:spPr>
          <a:xfrm>
            <a:off x="504750" y="2409525"/>
            <a:ext cx="81345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Access token is</a:t>
            </a:r>
            <a:r>
              <a:rPr b="1"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" sz="33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inaccessible</a:t>
            </a:r>
            <a:r>
              <a:rPr b="1"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by the client</a:t>
            </a:r>
            <a:endParaRPr sz="3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Short token lifespan -&gt; high security</a:t>
            </a:r>
            <a:endParaRPr sz="3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Refreshed by refresh tokens</a:t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1522650" y="2443050"/>
            <a:ext cx="6098700" cy="19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3181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it" sz="2150">
                <a:solidFill>
                  <a:srgbClr val="333333"/>
                </a:solidFill>
                <a:highlight>
                  <a:srgbClr val="FFFFFF"/>
                </a:highlight>
              </a:rPr>
              <a:t>Q: How does account self-destruction work?</a:t>
            </a:r>
            <a:endParaRPr b="1" sz="215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  <a:buNone/>
            </a:pPr>
            <a:r>
              <a:rPr lang="it" sz="2050">
                <a:solidFill>
                  <a:srgbClr val="333333"/>
                </a:solidFill>
                <a:highlight>
                  <a:srgbClr val="FFFFFF"/>
                </a:highlight>
              </a:rPr>
              <a:t>If you stop using Telegram and don't come online for at least six months, </a:t>
            </a:r>
            <a:r>
              <a:rPr b="1" lang="it" sz="2050">
                <a:solidFill>
                  <a:srgbClr val="333333"/>
                </a:solidFill>
                <a:highlight>
                  <a:srgbClr val="FFFFFF"/>
                </a:highlight>
              </a:rPr>
              <a:t>your account will be deleted</a:t>
            </a:r>
            <a:r>
              <a:rPr lang="it" sz="205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205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0" y="64578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https://telegram.org/faq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0" name="Google Shape;370;p52"/>
          <p:cNvSpPr txBox="1"/>
          <p:nvPr/>
        </p:nvSpPr>
        <p:spPr>
          <a:xfrm>
            <a:off x="504750" y="333375"/>
            <a:ext cx="8134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JWT</a:t>
            </a:r>
            <a:endParaRPr sz="60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JSON Web Token </a:t>
            </a:r>
            <a:endParaRPr b="1" sz="4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1" name="Google Shape;371;p52"/>
          <p:cNvSpPr txBox="1"/>
          <p:nvPr/>
        </p:nvSpPr>
        <p:spPr>
          <a:xfrm>
            <a:off x="504750" y="2409525"/>
            <a:ext cx="8134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Access token is</a:t>
            </a:r>
            <a:r>
              <a:rPr b="1"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" sz="33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inaccessible</a:t>
            </a:r>
            <a:r>
              <a:rPr b="1"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by the client</a:t>
            </a:r>
            <a:endParaRPr sz="3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Short token lifespan -&gt; high security</a:t>
            </a:r>
            <a:endParaRPr sz="3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Refreshed by refresh tokens</a:t>
            </a:r>
            <a:endParaRPr sz="33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Routes protected by a validation middleware</a:t>
            </a:r>
            <a:endParaRPr sz="33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routes</a:t>
            </a:r>
            <a:endParaRPr sz="7000"/>
          </a:p>
        </p:txBody>
      </p:sp>
      <p:pic>
        <p:nvPicPr>
          <p:cNvPr id="378" name="Google Shape;378;p53" title="lore1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2850" y="59668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3"/>
          <p:cNvPicPr preferRelativeResize="0"/>
          <p:nvPr/>
        </p:nvPicPr>
        <p:blipFill rotWithShape="1">
          <a:blip r:embed="rId6">
            <a:alphaModFix/>
          </a:blip>
          <a:srcRect b="0" l="0" r="0" t="26101"/>
          <a:stretch/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4"/>
          <p:cNvPicPr preferRelativeResize="0"/>
          <p:nvPr/>
        </p:nvPicPr>
        <p:blipFill rotWithShape="1">
          <a:blip r:embed="rId3">
            <a:alphaModFix/>
          </a:blip>
          <a:srcRect b="50265" l="33932" r="30653" t="11290"/>
          <a:stretch/>
        </p:blipFill>
        <p:spPr>
          <a:xfrm>
            <a:off x="1722038" y="1495425"/>
            <a:ext cx="5699923" cy="386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5" name="Google Shape;385;p54"/>
          <p:cNvGrpSpPr/>
          <p:nvPr/>
        </p:nvGrpSpPr>
        <p:grpSpPr>
          <a:xfrm>
            <a:off x="190500" y="5134244"/>
            <a:ext cx="1181540" cy="1570794"/>
            <a:chOff x="190500" y="5134244"/>
            <a:chExt cx="1181540" cy="1570794"/>
          </a:xfrm>
        </p:grpSpPr>
        <p:pic>
          <p:nvPicPr>
            <p:cNvPr id="386" name="Google Shape;386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0500" y="5685863"/>
              <a:ext cx="1019175" cy="101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54"/>
            <p:cNvSpPr/>
            <p:nvPr/>
          </p:nvSpPr>
          <p:spPr>
            <a:xfrm rot="-2129283">
              <a:off x="419171" y="5343511"/>
              <a:ext cx="885738" cy="514466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300">
                  <a:latin typeface="Fira Sans Black"/>
                  <a:ea typeface="Fira Sans Black"/>
                  <a:cs typeface="Fira Sans Black"/>
                  <a:sym typeface="Fira Sans Black"/>
                </a:rPr>
                <a:t>api</a:t>
              </a:r>
              <a:endParaRPr sz="2300">
                <a:latin typeface="Fira Sans Black"/>
                <a:ea typeface="Fira Sans Black"/>
                <a:cs typeface="Fira Sans Black"/>
                <a:sym typeface="Fira Sans Black"/>
              </a:endParaRPr>
            </a:p>
          </p:txBody>
        </p:sp>
        <p:pic>
          <p:nvPicPr>
            <p:cNvPr id="388" name="Google Shape;388;p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5400000">
              <a:off x="190500" y="5685850"/>
              <a:ext cx="1019100" cy="1019100"/>
            </a:xfrm>
            <a:prstGeom prst="flowChartOnlineStorage">
              <a:avLst/>
            </a:prstGeom>
            <a:noFill/>
            <a:ln>
              <a:noFill/>
            </a:ln>
          </p:spPr>
        </p:pic>
      </p:grpSp>
      <p:pic>
        <p:nvPicPr>
          <p:cNvPr id="389" name="Google Shape;389;p54"/>
          <p:cNvPicPr preferRelativeResize="0"/>
          <p:nvPr/>
        </p:nvPicPr>
        <p:blipFill rotWithShape="1">
          <a:blip r:embed="rId5">
            <a:alphaModFix/>
          </a:blip>
          <a:srcRect b="0" l="0" r="0" t="26101"/>
          <a:stretch/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0" name="Google Shape;390;p54"/>
          <p:cNvSpPr txBox="1"/>
          <p:nvPr/>
        </p:nvSpPr>
        <p:spPr>
          <a:xfrm>
            <a:off x="3072000" y="57054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populate()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5" title="WhatsApp Audio 2022-11-28 at 13.48.38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2850" y="61192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5"/>
          <p:cNvPicPr preferRelativeResize="0"/>
          <p:nvPr/>
        </p:nvPicPr>
        <p:blipFill rotWithShape="1">
          <a:blip r:embed="rId5">
            <a:alphaModFix/>
          </a:blip>
          <a:srcRect b="0" l="0" r="0" t="26101"/>
          <a:stretch/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7" name="Google Shape;397;p55"/>
          <p:cNvPicPr preferRelativeResize="0"/>
          <p:nvPr/>
        </p:nvPicPr>
        <p:blipFill rotWithShape="1">
          <a:blip r:embed="rId6">
            <a:alphaModFix/>
          </a:blip>
          <a:srcRect b="50265" l="33932" r="30653" t="11290"/>
          <a:stretch/>
        </p:blipFill>
        <p:spPr>
          <a:xfrm>
            <a:off x="1722038" y="1495425"/>
            <a:ext cx="5699923" cy="386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55"/>
          <p:cNvGrpSpPr/>
          <p:nvPr/>
        </p:nvGrpSpPr>
        <p:grpSpPr>
          <a:xfrm>
            <a:off x="190500" y="5134244"/>
            <a:ext cx="1181540" cy="1570794"/>
            <a:chOff x="190500" y="5134244"/>
            <a:chExt cx="1181540" cy="1570794"/>
          </a:xfrm>
        </p:grpSpPr>
        <p:pic>
          <p:nvPicPr>
            <p:cNvPr id="399" name="Google Shape;399;p5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0500" y="5685863"/>
              <a:ext cx="1019175" cy="101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55"/>
            <p:cNvSpPr/>
            <p:nvPr/>
          </p:nvSpPr>
          <p:spPr>
            <a:xfrm rot="-2129283">
              <a:off x="419171" y="5343511"/>
              <a:ext cx="885738" cy="514466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" sz="2300">
                  <a:latin typeface="Fira Sans Black"/>
                  <a:ea typeface="Fira Sans Black"/>
                  <a:cs typeface="Fira Sans Black"/>
                  <a:sym typeface="Fira Sans Black"/>
                </a:rPr>
                <a:t>api</a:t>
              </a:r>
              <a:endParaRPr sz="2300">
                <a:latin typeface="Fira Sans Black"/>
                <a:ea typeface="Fira Sans Black"/>
                <a:cs typeface="Fira Sans Black"/>
                <a:sym typeface="Fira Sans Black"/>
              </a:endParaRPr>
            </a:p>
          </p:txBody>
        </p:sp>
        <p:pic>
          <p:nvPicPr>
            <p:cNvPr id="401" name="Google Shape;401;p5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5400000">
              <a:off x="190500" y="5685850"/>
              <a:ext cx="1019100" cy="1019100"/>
            </a:xfrm>
            <a:prstGeom prst="flowChartOnlineStorage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55"/>
          <p:cNvSpPr txBox="1"/>
          <p:nvPr/>
        </p:nvSpPr>
        <p:spPr>
          <a:xfrm>
            <a:off x="3072000" y="5705475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populate()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6"/>
          <p:cNvPicPr preferRelativeResize="0"/>
          <p:nvPr/>
        </p:nvPicPr>
        <p:blipFill rotWithShape="1">
          <a:blip r:embed="rId3">
            <a:alphaModFix/>
          </a:blip>
          <a:srcRect b="0" l="0" r="0" t="26101"/>
          <a:stretch/>
        </p:blipFill>
        <p:spPr>
          <a:xfrm>
            <a:off x="7818900" y="5532900"/>
            <a:ext cx="1325100" cy="1325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8" name="Google Shape;408;p56"/>
          <p:cNvPicPr preferRelativeResize="0"/>
          <p:nvPr/>
        </p:nvPicPr>
        <p:blipFill rotWithShape="1">
          <a:blip r:embed="rId4">
            <a:alphaModFix/>
          </a:blip>
          <a:srcRect b="60202" l="0" r="0" t="0"/>
          <a:stretch/>
        </p:blipFill>
        <p:spPr>
          <a:xfrm>
            <a:off x="587763" y="1186204"/>
            <a:ext cx="7968473" cy="44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6"/>
          <p:cNvSpPr txBox="1"/>
          <p:nvPr/>
        </p:nvSpPr>
        <p:spPr>
          <a:xfrm>
            <a:off x="2136000" y="5671800"/>
            <a:ext cx="487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3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(more on this later)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6850" y="0"/>
            <a:ext cx="987770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7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database</a:t>
            </a:r>
            <a:endParaRPr sz="7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3075"/>
            <a:ext cx="9143999" cy="562493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8"/>
          <p:cNvSpPr txBox="1"/>
          <p:nvPr/>
        </p:nvSpPr>
        <p:spPr>
          <a:xfrm>
            <a:off x="152400" y="110100"/>
            <a:ext cx="8839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57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ER </a:t>
            </a:r>
            <a:r>
              <a:rPr lang="it" sz="57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database scheme</a:t>
            </a:r>
            <a:endParaRPr sz="57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9"/>
          <p:cNvSpPr txBox="1"/>
          <p:nvPr/>
        </p:nvSpPr>
        <p:spPr>
          <a:xfrm>
            <a:off x="152400" y="1581900"/>
            <a:ext cx="88392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7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Mongoose, </a:t>
            </a:r>
            <a:endParaRPr sz="5700">
              <a:solidFill>
                <a:schemeClr val="lt1"/>
              </a:solidFill>
              <a:latin typeface="Fira Sans Black"/>
              <a:ea typeface="Fira Sans Black"/>
              <a:cs typeface="Fira Sans Black"/>
              <a:sym typeface="Fira Sans Black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from</a:t>
            </a:r>
            <a:r>
              <a:rPr lang="it" sz="57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 ORM </a:t>
            </a:r>
            <a:r>
              <a:rPr lang="it" sz="5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to</a:t>
            </a:r>
            <a:r>
              <a:rPr lang="it" sz="57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 ODM, Schema </a:t>
            </a:r>
            <a:r>
              <a:rPr lang="it" sz="5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and</a:t>
            </a:r>
            <a:r>
              <a:rPr lang="it" sz="57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 Models</a:t>
            </a:r>
            <a:endParaRPr sz="5700">
              <a:latin typeface="Fira Sans Black"/>
              <a:ea typeface="Fira Sans Black"/>
              <a:cs typeface="Fira Sans Black"/>
              <a:sym typeface="Fira Sans Black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833563"/>
            <a:ext cx="801052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3851" y="5695951"/>
            <a:ext cx="962028" cy="962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1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socket</a:t>
            </a:r>
            <a:endParaRPr sz="7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000"/>
            <a:ext cx="9144000" cy="634999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0" y="6341725"/>
            <a:ext cx="1884600" cy="3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HandShake</a:t>
            </a:r>
            <a:endParaRPr sz="7000"/>
          </a:p>
        </p:txBody>
      </p:sp>
      <p:sp>
        <p:nvSpPr>
          <p:cNvPr id="83" name="Google Shape;83;p17"/>
          <p:cNvSpPr/>
          <p:nvPr/>
        </p:nvSpPr>
        <p:spPr>
          <a:xfrm>
            <a:off x="2372425" y="6604000"/>
            <a:ext cx="114300" cy="15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9906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 rotWithShape="1">
          <a:blip r:embed="rId3">
            <a:alphaModFix/>
          </a:blip>
          <a:srcRect b="60202" l="0" r="0" t="0"/>
          <a:stretch/>
        </p:blipFill>
        <p:spPr>
          <a:xfrm>
            <a:off x="587763" y="1186204"/>
            <a:ext cx="7968473" cy="44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-1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4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what’s next?</a:t>
            </a:r>
            <a:endParaRPr sz="7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project</a:t>
            </a:r>
            <a:endParaRPr sz="5500"/>
          </a:p>
        </p:txBody>
      </p:sp>
      <p:sp>
        <p:nvSpPr>
          <p:cNvPr id="461" name="Google Shape;461;p65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2900"/>
              <a:t>Send texts</a:t>
            </a:r>
            <a:endParaRPr sz="29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project</a:t>
            </a:r>
            <a:endParaRPr sz="5500"/>
          </a:p>
        </p:txBody>
      </p:sp>
      <p:sp>
        <p:nvSpPr>
          <p:cNvPr id="467" name="Google Shape;467;p66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Send texts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Support image / video / audio files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7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project</a:t>
            </a:r>
            <a:endParaRPr sz="5500"/>
          </a:p>
        </p:txBody>
      </p:sp>
      <p:sp>
        <p:nvSpPr>
          <p:cNvPr id="473" name="Google Shape;473;p67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Send texts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image / video / audio files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Support position sharing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project</a:t>
            </a:r>
            <a:endParaRPr sz="5500"/>
          </a:p>
        </p:txBody>
      </p:sp>
      <p:sp>
        <p:nvSpPr>
          <p:cNvPr id="479" name="Google Shape;479;p68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Send texts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image / video / audio files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position sharing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Add in-chat games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project</a:t>
            </a:r>
            <a:endParaRPr sz="5500"/>
          </a:p>
        </p:txBody>
      </p:sp>
      <p:sp>
        <p:nvSpPr>
          <p:cNvPr id="485" name="Google Shape;485;p69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Send texts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image / video / audio files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position sharing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Add in-chat games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Support calls and video calls (big </a:t>
            </a:r>
            <a:r>
              <a:rPr lang="it" sz="2900">
                <a:latin typeface="Fira Sans Black"/>
                <a:ea typeface="Fira Sans Black"/>
                <a:cs typeface="Fira Sans Black"/>
                <a:sym typeface="Fira Sans Black"/>
              </a:rPr>
              <a:t>maybe</a:t>
            </a:r>
            <a:r>
              <a:rPr lang="it" sz="2900"/>
              <a:t>)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project</a:t>
            </a:r>
            <a:endParaRPr sz="5500"/>
          </a:p>
        </p:txBody>
      </p:sp>
      <p:sp>
        <p:nvSpPr>
          <p:cNvPr id="491" name="Google Shape;491;p70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Send texts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image / video / audio files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position sharing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Add in-chat games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calls and video calls (big </a:t>
            </a:r>
            <a:r>
              <a:rPr lang="it" sz="29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maybe</a:t>
            </a:r>
            <a:r>
              <a:rPr lang="it" sz="2900">
                <a:solidFill>
                  <a:schemeClr val="dk2"/>
                </a:solidFill>
              </a:rPr>
              <a:t>)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/>
              <a:t>Customization with predefined and user themes</a:t>
            </a:r>
            <a:endParaRPr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>
            <p:ph type="title"/>
          </p:nvPr>
        </p:nvSpPr>
        <p:spPr>
          <a:xfrm>
            <a:off x="311700" y="368175"/>
            <a:ext cx="8098800" cy="11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5500"/>
              <a:t>Goals for this project</a:t>
            </a:r>
            <a:endParaRPr sz="5500"/>
          </a:p>
        </p:txBody>
      </p:sp>
      <p:sp>
        <p:nvSpPr>
          <p:cNvPr id="497" name="Google Shape;497;p71"/>
          <p:cNvSpPr txBox="1"/>
          <p:nvPr>
            <p:ph idx="4294967295" type="body"/>
          </p:nvPr>
        </p:nvSpPr>
        <p:spPr>
          <a:xfrm>
            <a:off x="311700" y="17461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Send texts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image / video / audio files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position sharing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Add in-chat games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Support calls and video calls (big </a:t>
            </a:r>
            <a:r>
              <a:rPr lang="it" sz="2900">
                <a:solidFill>
                  <a:schemeClr val="dk2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maybe</a:t>
            </a:r>
            <a:r>
              <a:rPr lang="it" sz="2900">
                <a:solidFill>
                  <a:schemeClr val="dk2"/>
                </a:solidFill>
              </a:rPr>
              <a:t>)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900">
                <a:solidFill>
                  <a:schemeClr val="dk2"/>
                </a:solidFill>
              </a:rPr>
              <a:t>Customization with predefined and user themes</a:t>
            </a:r>
            <a:endParaRPr sz="2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2900"/>
              <a:t>Deployment</a:t>
            </a:r>
            <a:endParaRPr sz="2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311700" y="335958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developed with ♡ by the OGs @ USI</a:t>
            </a:r>
            <a:endParaRPr b="1" sz="28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42644" l="21452" r="32999" t="0"/>
          <a:stretch/>
        </p:blipFill>
        <p:spPr>
          <a:xfrm>
            <a:off x="1048250" y="4069375"/>
            <a:ext cx="1812250" cy="171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39995" l="25448" r="16543" t="17559"/>
          <a:stretch/>
        </p:blipFill>
        <p:spPr>
          <a:xfrm>
            <a:off x="4907913" y="1763400"/>
            <a:ext cx="1812250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 b="47861" l="13736" r="18296" t="16999"/>
          <a:stretch/>
        </p:blipFill>
        <p:spPr>
          <a:xfrm>
            <a:off x="2302388" y="1763400"/>
            <a:ext cx="1812249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6">
            <a:alphaModFix/>
          </a:blip>
          <a:srcRect b="25898" l="0" r="0" t="0"/>
          <a:stretch/>
        </p:blipFill>
        <p:spPr>
          <a:xfrm>
            <a:off x="6210675" y="4069375"/>
            <a:ext cx="1812249" cy="171152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1048249" y="5878025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Dalle Rive Michele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2302362" y="3572050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d’Atri Sofia</a:t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4907887" y="3549088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 Filippo Loredana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3605124" y="5878025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Jeferson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6186324" y="5923938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Tafta Nicolò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7">
            <a:alphaModFix/>
          </a:blip>
          <a:srcRect b="18365" l="0" r="0" t="28493"/>
          <a:stretch/>
        </p:blipFill>
        <p:spPr>
          <a:xfrm>
            <a:off x="3605125" y="4069375"/>
            <a:ext cx="1812224" cy="1711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463" y="3389674"/>
            <a:ext cx="2189033" cy="16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2" y="5095774"/>
            <a:ext cx="2189033" cy="1641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7062" y="5095775"/>
            <a:ext cx="2189040" cy="16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6475" y="5095775"/>
            <a:ext cx="2189026" cy="164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888" y="3389674"/>
            <a:ext cx="2189026" cy="164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6462" y="1683575"/>
            <a:ext cx="2189026" cy="164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888" y="1683575"/>
            <a:ext cx="2189026" cy="164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07038" y="2287025"/>
            <a:ext cx="4391074" cy="274442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2"/>
          <p:cNvSpPr txBox="1"/>
          <p:nvPr/>
        </p:nvSpPr>
        <p:spPr>
          <a:xfrm>
            <a:off x="145900" y="433950"/>
            <a:ext cx="4461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500">
                <a:solidFill>
                  <a:schemeClr val="lt1"/>
                </a:solidFill>
                <a:latin typeface="Fira Sans Black"/>
                <a:ea typeface="Fira Sans Black"/>
                <a:cs typeface="Fira Sans Black"/>
                <a:sym typeface="Fira Sans Black"/>
              </a:rPr>
              <a:t>Thank you!</a:t>
            </a:r>
            <a:endParaRPr sz="6500"/>
          </a:p>
        </p:txBody>
      </p:sp>
      <p:sp>
        <p:nvSpPr>
          <p:cNvPr id="511" name="Google Shape;511;p72"/>
          <p:cNvSpPr txBox="1"/>
          <p:nvPr/>
        </p:nvSpPr>
        <p:spPr>
          <a:xfrm>
            <a:off x="4635575" y="1822500"/>
            <a:ext cx="43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See you at the next milestone!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2" name="Google Shape;512;p72"/>
          <p:cNvSpPr txBox="1"/>
          <p:nvPr/>
        </p:nvSpPr>
        <p:spPr>
          <a:xfrm>
            <a:off x="4607025" y="960600"/>
            <a:ext cx="439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Dalle Rive Michele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d’Atri Sofia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 Filippo Loredana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Jeferson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Tafta Nicolò</a:t>
            </a:r>
            <a:endParaRPr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13" name="Google Shape;513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37650" y="5095777"/>
            <a:ext cx="2189050" cy="1641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311700" y="335958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developed with ♡ by the OGs @ USI</a:t>
            </a:r>
            <a:endParaRPr b="1" sz="28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42644" l="21452" r="32999" t="0"/>
          <a:stretch/>
        </p:blipFill>
        <p:spPr>
          <a:xfrm>
            <a:off x="1048250" y="4069375"/>
            <a:ext cx="1812250" cy="171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39995" l="25448" r="16543" t="17559"/>
          <a:stretch/>
        </p:blipFill>
        <p:spPr>
          <a:xfrm>
            <a:off x="4907913" y="1763400"/>
            <a:ext cx="1812250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5">
            <a:alphaModFix/>
          </a:blip>
          <a:srcRect b="47861" l="13736" r="18296" t="16999"/>
          <a:stretch/>
        </p:blipFill>
        <p:spPr>
          <a:xfrm>
            <a:off x="2302388" y="1763400"/>
            <a:ext cx="1812249" cy="16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6">
            <a:alphaModFix/>
          </a:blip>
          <a:srcRect b="25898" l="0" r="0" t="0"/>
          <a:stretch/>
        </p:blipFill>
        <p:spPr>
          <a:xfrm>
            <a:off x="6210675" y="4069375"/>
            <a:ext cx="1812249" cy="17115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1048249" y="5878025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@micheledallerive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2302362" y="3572050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@cosmcif</a:t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4907887" y="3549088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@DonnaDona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7">
            <a:alphaModFix/>
          </a:blip>
          <a:srcRect b="18365" l="0" r="0" t="28493"/>
          <a:stretch/>
        </p:blipFill>
        <p:spPr>
          <a:xfrm>
            <a:off x="3605125" y="4069375"/>
            <a:ext cx="1812224" cy="1711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3605124" y="5878025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@JekxDevil</a:t>
            </a:r>
            <a:endParaRPr/>
          </a:p>
        </p:txBody>
      </p:sp>
      <p:sp>
        <p:nvSpPr>
          <p:cNvPr id="113" name="Google Shape;113;p19"/>
          <p:cNvSpPr txBox="1"/>
          <p:nvPr/>
        </p:nvSpPr>
        <p:spPr>
          <a:xfrm>
            <a:off x="6186324" y="5923938"/>
            <a:ext cx="181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@Hwid2121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8">
            <a:alphaModFix/>
          </a:blip>
          <a:srcRect b="23232" l="23237" r="23232" t="23237"/>
          <a:stretch/>
        </p:blipFill>
        <p:spPr>
          <a:xfrm>
            <a:off x="368603" y="485648"/>
            <a:ext cx="756900" cy="757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0" y="0"/>
            <a:ext cx="10287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idx="4294967295" type="ctrTitle"/>
          </p:nvPr>
        </p:nvSpPr>
        <p:spPr>
          <a:xfrm>
            <a:off x="311708" y="2060542"/>
            <a:ext cx="8520600" cy="27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7000"/>
              <a:t>the plan</a:t>
            </a:r>
            <a:endParaRPr sz="7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13801" l="0" r="0" t="19748"/>
          <a:stretch/>
        </p:blipFill>
        <p:spPr>
          <a:xfrm>
            <a:off x="38825" y="251775"/>
            <a:ext cx="6784205" cy="338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 rotWithShape="1">
          <a:blip r:embed="rId4">
            <a:alphaModFix/>
          </a:blip>
          <a:srcRect b="27291" l="0" r="0" t="34013"/>
          <a:stretch/>
        </p:blipFill>
        <p:spPr>
          <a:xfrm>
            <a:off x="2832675" y="2172175"/>
            <a:ext cx="6272476" cy="182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5">
            <a:alphaModFix/>
          </a:blip>
          <a:srcRect b="15857" l="18260" r="0" t="17005"/>
          <a:stretch/>
        </p:blipFill>
        <p:spPr>
          <a:xfrm>
            <a:off x="380744" y="3582268"/>
            <a:ext cx="4294026" cy="2645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6">
            <a:alphaModFix/>
          </a:blip>
          <a:srcRect b="13227" l="18719" r="22653" t="21259"/>
          <a:stretch/>
        </p:blipFill>
        <p:spPr>
          <a:xfrm>
            <a:off x="4546875" y="4152375"/>
            <a:ext cx="3513451" cy="24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 rotWithShape="1">
          <a:blip r:embed="rId7">
            <a:alphaModFix/>
          </a:blip>
          <a:srcRect b="13126" l="19902" r="20184" t="13864"/>
          <a:stretch/>
        </p:blipFill>
        <p:spPr>
          <a:xfrm>
            <a:off x="339974" y="307750"/>
            <a:ext cx="4838323" cy="3684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8">
            <a:alphaModFix/>
          </a:blip>
          <a:srcRect b="3765" l="20239" r="17959" t="17630"/>
          <a:stretch/>
        </p:blipFill>
        <p:spPr>
          <a:xfrm>
            <a:off x="1854350" y="2114150"/>
            <a:ext cx="4017048" cy="3193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p21"/>
          <p:cNvPicPr preferRelativeResize="0"/>
          <p:nvPr/>
        </p:nvPicPr>
        <p:blipFill rotWithShape="1">
          <a:blip r:embed="rId9">
            <a:alphaModFix/>
          </a:blip>
          <a:srcRect b="39750" l="22427" r="45143" t="28398"/>
          <a:stretch/>
        </p:blipFill>
        <p:spPr>
          <a:xfrm>
            <a:off x="4444100" y="3942000"/>
            <a:ext cx="4099277" cy="251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3425" y="439625"/>
            <a:ext cx="4257600" cy="31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112488" y="1590675"/>
            <a:ext cx="4762498" cy="357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5775" y="3419250"/>
            <a:ext cx="4508068" cy="338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ra tem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